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0807700" cy="7747000"/>
  <p:notesSz cx="10807700" cy="7747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Montserrat" panose="00000500000000000000" pitchFamily="50" charset="0"/>
      <p:regular r:id="rId31"/>
      <p:bold r:id="rId32"/>
      <p:italic r:id="rId33"/>
      <p:boldItalic r:id="rId34"/>
    </p:embeddedFont>
    <p:embeddedFont>
      <p:font typeface="Verdana" panose="020B060403050404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72">
          <p15:clr>
            <a:srgbClr val="A4A3A4"/>
          </p15:clr>
        </p15:guide>
        <p15:guide id="2" pos="2156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hnWrQ+kZT/pFpofhlU2zhUB+RD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445" y="53"/>
      </p:cViewPr>
      <p:guideLst>
        <p:guide orient="horz" pos="2872"/>
        <p:guide pos="21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customschemas.google.com/relationships/presentationmetadata" Target="meta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75" cy="2905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75" cy="2905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4e7b7dd7e9_0_69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300" cy="3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4" name="Google Shape;164;g14e7b7dd7e9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00" cy="2905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4e7b7dd7e9_0_99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300" cy="3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8" name="Google Shape;178;g14e7b7dd7e9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00" cy="2905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4e7b7dd7e9_0_86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300" cy="3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2" name="Google Shape;192;g14e7b7dd7e9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00" cy="2905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4e7b7dd7e9_0_34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300" cy="3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3" name="Google Shape;203;g14e7b7dd7e9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00" cy="2905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4e7b7dd7e9_0_116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300" cy="3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4" name="Google Shape;214;g14e7b7dd7e9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00" cy="2905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4e7b7dd7e9_0_130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300" cy="3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5" name="Google Shape;225;g14e7b7dd7e9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00" cy="2905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4e7b7dd7e9_0_162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300" cy="3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5" name="Google Shape;235;g14e7b7dd7e9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00" cy="2905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4e7b7dd7e9_0_185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300" cy="3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7" name="Google Shape;247;g14e7b7dd7e9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00" cy="2905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4e7b7dd7e9_0_200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300" cy="3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9" name="Google Shape;259;g14e7b7dd7e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00" cy="2905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4e7b7dd7e9_0_210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300" cy="3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0" name="Google Shape;270;g14e7b7dd7e9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00" cy="2905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75" cy="2905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4e7b7dd7e9_0_227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300" cy="3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5" name="Google Shape;285;g14e7b7dd7e9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00" cy="2905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7b9701a9be_0_8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300" cy="3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2" name="Google Shape;302;g17b9701a9b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00" cy="2905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7b9701a9be_0_26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300" cy="3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4" name="Google Shape;314;g17b9701a9b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00" cy="2905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1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5" name="Google Shape;3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75" cy="2905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2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4" name="Google Shape;33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75" cy="2905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75" cy="2905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78200" y="581025"/>
            <a:ext cx="4052888" cy="2905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7" name="Google Shape;1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75" cy="2905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4e7b7dd7e9_0_3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300" cy="3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" name="Google Shape;119;g14e7b7dd7e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00" cy="2905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4e7b7dd7e9_0_14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300" cy="3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9" name="Google Shape;129;g14e7b7dd7e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00" cy="2905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4e7b7dd7e9_0_23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300" cy="3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9" name="Google Shape;139;g14e7b7dd7e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00" cy="2905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4e7b7dd7e9_0_53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300" cy="3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9" name="Google Shape;149;g14e7b7dd7e9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00" cy="2905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">
  <p:cSld name="PORTADA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0"/>
            <a:ext cx="10807699" cy="774695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4"/>
          <p:cNvSpPr txBox="1">
            <a:spLocks noGrp="1"/>
          </p:cNvSpPr>
          <p:nvPr>
            <p:ph type="body" idx="1"/>
          </p:nvPr>
        </p:nvSpPr>
        <p:spPr>
          <a:xfrm>
            <a:off x="552415" y="2425700"/>
            <a:ext cx="5115602" cy="163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FFEA4F"/>
              </a:buClr>
              <a:buSzPts val="5500"/>
              <a:buFont typeface="Arial"/>
              <a:buNone/>
              <a:defRPr sz="5500" b="1" i="0" u="none" strike="noStrike" cap="none">
                <a:solidFill>
                  <a:srgbClr val="FFEA4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body" idx="2"/>
          </p:nvPr>
        </p:nvSpPr>
        <p:spPr>
          <a:xfrm>
            <a:off x="552415" y="4060932"/>
            <a:ext cx="6106202" cy="84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22D3C6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22D3C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SLIDE 1">
  <p:cSld name="1_SLIDE 1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23" descr="Dibujo animado de un personaje animado&#10;&#10;Descripción generada automáticamente con confianza media"/>
          <p:cNvPicPr preferRelativeResize="0"/>
          <p:nvPr/>
        </p:nvPicPr>
        <p:blipFill rotWithShape="1">
          <a:blip r:embed="rId2">
            <a:alphaModFix/>
          </a:blip>
          <a:srcRect r="2858"/>
          <a:stretch/>
        </p:blipFill>
        <p:spPr>
          <a:xfrm>
            <a:off x="3651251" y="2081019"/>
            <a:ext cx="7156450" cy="537388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3"/>
          <p:cNvSpPr txBox="1">
            <a:spLocks noGrp="1"/>
          </p:cNvSpPr>
          <p:nvPr>
            <p:ph type="body" idx="1"/>
          </p:nvPr>
        </p:nvSpPr>
        <p:spPr>
          <a:xfrm>
            <a:off x="755650" y="1871388"/>
            <a:ext cx="3755488" cy="117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23"/>
          <p:cNvSpPr txBox="1">
            <a:spLocks noGrp="1"/>
          </p:cNvSpPr>
          <p:nvPr>
            <p:ph type="body" idx="2"/>
          </p:nvPr>
        </p:nvSpPr>
        <p:spPr>
          <a:xfrm>
            <a:off x="755650" y="3265605"/>
            <a:ext cx="3755488" cy="117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body" idx="3"/>
          </p:nvPr>
        </p:nvSpPr>
        <p:spPr>
          <a:xfrm>
            <a:off x="755650" y="4625896"/>
            <a:ext cx="3755488" cy="117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23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GB" sz="900" b="1" i="0" u="none" strike="noStrike" cap="none">
                <a:solidFill>
                  <a:srgbClr val="06112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900" b="1" i="0" u="none" strike="noStrike" cap="none">
              <a:solidFill>
                <a:srgbClr val="0611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23"/>
          <p:cNvSpPr txBox="1">
            <a:spLocks noGrp="1"/>
          </p:cNvSpPr>
          <p:nvPr>
            <p:ph type="body" idx="4"/>
          </p:nvPr>
        </p:nvSpPr>
        <p:spPr>
          <a:xfrm>
            <a:off x="755650" y="430237"/>
            <a:ext cx="8763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23"/>
          <p:cNvSpPr txBox="1">
            <a:spLocks noGrp="1"/>
          </p:cNvSpPr>
          <p:nvPr>
            <p:ph type="title"/>
          </p:nvPr>
        </p:nvSpPr>
        <p:spPr>
          <a:xfrm>
            <a:off x="755650" y="896701"/>
            <a:ext cx="8763000" cy="609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rgbClr val="22D3C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3"/>
          <p:cNvSpPr/>
          <p:nvPr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3">
  <p:cSld name="SLIDE 3">
    <p:bg>
      <p:bgPr>
        <a:solidFill>
          <a:schemeClr val="lt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GB" sz="900" b="1" i="0" u="none" strike="noStrike" cap="none">
                <a:solidFill>
                  <a:srgbClr val="06112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900" b="1" i="0" u="none" strike="noStrike" cap="none">
              <a:solidFill>
                <a:srgbClr val="0611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4"/>
          <p:cNvSpPr txBox="1">
            <a:spLocks noGrp="1"/>
          </p:cNvSpPr>
          <p:nvPr>
            <p:ph type="body" idx="1"/>
          </p:nvPr>
        </p:nvSpPr>
        <p:spPr>
          <a:xfrm>
            <a:off x="784688" y="2474890"/>
            <a:ext cx="4038600" cy="117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24"/>
          <p:cNvSpPr txBox="1">
            <a:spLocks noGrp="1"/>
          </p:cNvSpPr>
          <p:nvPr>
            <p:ph type="body" idx="2"/>
          </p:nvPr>
        </p:nvSpPr>
        <p:spPr>
          <a:xfrm>
            <a:off x="784690" y="1920009"/>
            <a:ext cx="4038598" cy="554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21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061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24"/>
          <p:cNvSpPr txBox="1">
            <a:spLocks noGrp="1"/>
          </p:cNvSpPr>
          <p:nvPr>
            <p:ph type="body" idx="3"/>
          </p:nvPr>
        </p:nvSpPr>
        <p:spPr>
          <a:xfrm>
            <a:off x="5661488" y="2474890"/>
            <a:ext cx="4038600" cy="117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24"/>
          <p:cNvSpPr txBox="1">
            <a:spLocks noGrp="1"/>
          </p:cNvSpPr>
          <p:nvPr>
            <p:ph type="body" idx="4"/>
          </p:nvPr>
        </p:nvSpPr>
        <p:spPr>
          <a:xfrm>
            <a:off x="5661490" y="1920009"/>
            <a:ext cx="4038598" cy="554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21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061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body" idx="5"/>
          </p:nvPr>
        </p:nvSpPr>
        <p:spPr>
          <a:xfrm>
            <a:off x="771712" y="4660092"/>
            <a:ext cx="4038600" cy="117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4"/>
          <p:cNvSpPr txBox="1">
            <a:spLocks noGrp="1"/>
          </p:cNvSpPr>
          <p:nvPr>
            <p:ph type="body" idx="6"/>
          </p:nvPr>
        </p:nvSpPr>
        <p:spPr>
          <a:xfrm>
            <a:off x="771714" y="4105211"/>
            <a:ext cx="4038598" cy="554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21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061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body" idx="7"/>
          </p:nvPr>
        </p:nvSpPr>
        <p:spPr>
          <a:xfrm>
            <a:off x="5648512" y="4660092"/>
            <a:ext cx="4038600" cy="117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8"/>
          </p:nvPr>
        </p:nvSpPr>
        <p:spPr>
          <a:xfrm>
            <a:off x="5648514" y="4105211"/>
            <a:ext cx="4038598" cy="554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21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061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body" idx="9"/>
          </p:nvPr>
        </p:nvSpPr>
        <p:spPr>
          <a:xfrm>
            <a:off x="755650" y="430237"/>
            <a:ext cx="8763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title"/>
          </p:nvPr>
        </p:nvSpPr>
        <p:spPr>
          <a:xfrm>
            <a:off x="755650" y="896701"/>
            <a:ext cx="8763000" cy="609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rgbClr val="22D3C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4"/>
          <p:cNvSpPr/>
          <p:nvPr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SLIDE 3">
  <p:cSld name="1_SLIDE 3">
    <p:bg>
      <p:bgPr>
        <a:solidFill>
          <a:schemeClr val="lt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GB" sz="900" b="1" i="0" u="none" strike="noStrike" cap="none">
                <a:solidFill>
                  <a:srgbClr val="06112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900" b="1" i="0" u="none" strike="noStrike" cap="none">
              <a:solidFill>
                <a:srgbClr val="0611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>
            <a:off x="753782" y="2503001"/>
            <a:ext cx="4038600" cy="117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25"/>
          <p:cNvSpPr/>
          <p:nvPr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5"/>
          <p:cNvSpPr txBox="1">
            <a:spLocks noGrp="1"/>
          </p:cNvSpPr>
          <p:nvPr>
            <p:ph type="body" idx="2"/>
          </p:nvPr>
        </p:nvSpPr>
        <p:spPr>
          <a:xfrm>
            <a:off x="753784" y="1922095"/>
            <a:ext cx="4038598" cy="554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21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061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body" idx="3"/>
          </p:nvPr>
        </p:nvSpPr>
        <p:spPr>
          <a:xfrm>
            <a:off x="5630582" y="2503001"/>
            <a:ext cx="4038600" cy="117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25"/>
          <p:cNvSpPr txBox="1">
            <a:spLocks noGrp="1"/>
          </p:cNvSpPr>
          <p:nvPr>
            <p:ph type="body" idx="4"/>
          </p:nvPr>
        </p:nvSpPr>
        <p:spPr>
          <a:xfrm>
            <a:off x="5630584" y="1922095"/>
            <a:ext cx="4038598" cy="554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21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061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25"/>
          <p:cNvSpPr txBox="1">
            <a:spLocks noGrp="1"/>
          </p:cNvSpPr>
          <p:nvPr>
            <p:ph type="body" idx="5"/>
          </p:nvPr>
        </p:nvSpPr>
        <p:spPr>
          <a:xfrm>
            <a:off x="755650" y="430237"/>
            <a:ext cx="8763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25"/>
          <p:cNvSpPr txBox="1">
            <a:spLocks noGrp="1"/>
          </p:cNvSpPr>
          <p:nvPr>
            <p:ph type="title"/>
          </p:nvPr>
        </p:nvSpPr>
        <p:spPr>
          <a:xfrm>
            <a:off x="755650" y="896701"/>
            <a:ext cx="8763000" cy="609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rgbClr val="22D3C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ORTADA">
  <p:cSld name="1_PORTADA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37"/>
            <a:ext cx="10807700" cy="774592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5"/>
          <p:cNvSpPr txBox="1">
            <a:spLocks noGrp="1"/>
          </p:cNvSpPr>
          <p:nvPr>
            <p:ph type="body" idx="1"/>
          </p:nvPr>
        </p:nvSpPr>
        <p:spPr>
          <a:xfrm>
            <a:off x="603250" y="1587500"/>
            <a:ext cx="5115602" cy="163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FFEA4F"/>
              </a:buClr>
              <a:buSzPts val="5500"/>
              <a:buFont typeface="Arial"/>
              <a:buNone/>
              <a:defRPr sz="5500" b="1" i="0" u="none" strike="noStrike" cap="none">
                <a:solidFill>
                  <a:srgbClr val="FFEA4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body" idx="2"/>
          </p:nvPr>
        </p:nvSpPr>
        <p:spPr>
          <a:xfrm>
            <a:off x="603250" y="3222732"/>
            <a:ext cx="6106202" cy="84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22D3C6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22D3C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ÍNDICE">
  <p:cSld name="ÍNDICE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37"/>
            <a:ext cx="10807700" cy="774592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6"/>
          <p:cNvSpPr/>
          <p:nvPr/>
        </p:nvSpPr>
        <p:spPr>
          <a:xfrm>
            <a:off x="6350" y="6350"/>
            <a:ext cx="10800080" cy="7731125"/>
          </a:xfrm>
          <a:custGeom>
            <a:avLst/>
            <a:gdLst/>
            <a:ahLst/>
            <a:cxnLst/>
            <a:rect l="l" t="t" r="r" b="b"/>
            <a:pathLst>
              <a:path w="10800080" h="7731125" extrusionOk="0">
                <a:moveTo>
                  <a:pt x="10800003" y="7730858"/>
                </a:moveTo>
                <a:lnTo>
                  <a:pt x="0" y="7730858"/>
                </a:lnTo>
                <a:lnTo>
                  <a:pt x="0" y="0"/>
                </a:lnTo>
                <a:lnTo>
                  <a:pt x="10800003" y="0"/>
                </a:lnTo>
                <a:lnTo>
                  <a:pt x="10800003" y="7730858"/>
                </a:lnTo>
                <a:close/>
              </a:path>
            </a:pathLst>
          </a:custGeom>
          <a:noFill/>
          <a:ln w="12700" cap="flat" cmpd="sng">
            <a:solidFill>
              <a:srgbClr val="1D1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6"/>
          <p:cNvSpPr txBox="1">
            <a:spLocks noGrp="1"/>
          </p:cNvSpPr>
          <p:nvPr>
            <p:ph type="title"/>
          </p:nvPr>
        </p:nvSpPr>
        <p:spPr>
          <a:xfrm>
            <a:off x="831850" y="1501158"/>
            <a:ext cx="18288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rgbClr val="22D3C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16"/>
          <p:cNvSpPr txBox="1"/>
          <p:nvPr/>
        </p:nvSpPr>
        <p:spPr>
          <a:xfrm>
            <a:off x="3877921" y="1014586"/>
            <a:ext cx="346049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6"/>
          <p:cNvSpPr txBox="1">
            <a:spLocks noGrp="1"/>
          </p:cNvSpPr>
          <p:nvPr>
            <p:ph type="body" idx="1"/>
          </p:nvPr>
        </p:nvSpPr>
        <p:spPr>
          <a:xfrm>
            <a:off x="831850" y="2299821"/>
            <a:ext cx="3581400" cy="234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body" idx="2"/>
          </p:nvPr>
        </p:nvSpPr>
        <p:spPr>
          <a:xfrm>
            <a:off x="755650" y="669278"/>
            <a:ext cx="40386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2">
  <p:cSld name="SLIDE 2"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>
            <a:spLocks noGrp="1"/>
          </p:cNvSpPr>
          <p:nvPr>
            <p:ph type="body" idx="1"/>
          </p:nvPr>
        </p:nvSpPr>
        <p:spPr>
          <a:xfrm>
            <a:off x="755650" y="430237"/>
            <a:ext cx="8763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body" idx="2"/>
          </p:nvPr>
        </p:nvSpPr>
        <p:spPr>
          <a:xfrm>
            <a:off x="717924" y="2684219"/>
            <a:ext cx="8763000" cy="117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21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061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17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GB" sz="900" b="1" i="0" u="none" strike="noStrike" cap="none">
                <a:solidFill>
                  <a:srgbClr val="06112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900" b="1" i="0" u="none" strike="noStrike" cap="none">
              <a:solidFill>
                <a:srgbClr val="0611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17"/>
          <p:cNvSpPr txBox="1">
            <a:spLocks noGrp="1"/>
          </p:cNvSpPr>
          <p:nvPr>
            <p:ph type="title"/>
          </p:nvPr>
        </p:nvSpPr>
        <p:spPr>
          <a:xfrm>
            <a:off x="755650" y="896701"/>
            <a:ext cx="8763000" cy="609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rgbClr val="22D3C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body" idx="3"/>
          </p:nvPr>
        </p:nvSpPr>
        <p:spPr>
          <a:xfrm>
            <a:off x="729422" y="1885192"/>
            <a:ext cx="8763000" cy="554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D3C6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22D3C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17"/>
          <p:cNvSpPr/>
          <p:nvPr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obj">
  <p:cSld name="OBJECT"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38092" y="4815225"/>
            <a:ext cx="3108045" cy="59443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8"/>
          <p:cNvSpPr/>
          <p:nvPr/>
        </p:nvSpPr>
        <p:spPr>
          <a:xfrm>
            <a:off x="0" y="7454900"/>
            <a:ext cx="10807700" cy="292100"/>
          </a:xfrm>
          <a:custGeom>
            <a:avLst/>
            <a:gdLst/>
            <a:ahLst/>
            <a:cxnLst/>
            <a:rect l="l" t="t" r="r" b="b"/>
            <a:pathLst>
              <a:path w="10807700" h="292100" extrusionOk="0">
                <a:moveTo>
                  <a:pt x="0" y="0"/>
                </a:moveTo>
                <a:lnTo>
                  <a:pt x="10807699" y="0"/>
                </a:lnTo>
                <a:lnTo>
                  <a:pt x="10807699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Google Shape;3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0187" y="2692123"/>
            <a:ext cx="7557634" cy="1414998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8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RAPORTADA">
  <p:cSld name="CONTRAPORTADA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9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1" i="0" u="none" strike="noStrike" cap="none">
              <a:solidFill>
                <a:srgbClr val="3288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Google Shape;37;p19" descr="Un dibujo de una cara feliz&#10;&#10;Descripción generada automáticamente con confianza baj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27450" y="4711700"/>
            <a:ext cx="3352800" cy="844906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9"/>
          <p:cNvSpPr/>
          <p:nvPr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" name="Google Shape;3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0187" y="2692123"/>
            <a:ext cx="7667325" cy="1425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PORTADA">
  <p:cSld name="3_PORTADA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0"/>
            <a:ext cx="10807699" cy="774695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0"/>
          <p:cNvSpPr txBox="1">
            <a:spLocks noGrp="1"/>
          </p:cNvSpPr>
          <p:nvPr>
            <p:ph type="body" idx="1"/>
          </p:nvPr>
        </p:nvSpPr>
        <p:spPr>
          <a:xfrm>
            <a:off x="552415" y="2425700"/>
            <a:ext cx="5115602" cy="163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FFEA4F"/>
              </a:buClr>
              <a:buSzPts val="5500"/>
              <a:buFont typeface="Arial"/>
              <a:buNone/>
              <a:defRPr sz="5500" b="1" i="0" u="none" strike="noStrike" cap="none">
                <a:solidFill>
                  <a:srgbClr val="FFEA4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body" idx="2"/>
          </p:nvPr>
        </p:nvSpPr>
        <p:spPr>
          <a:xfrm>
            <a:off x="552415" y="4060932"/>
            <a:ext cx="6106202" cy="84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22D3C6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22D3C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PORTADA">
  <p:cSld name="2_PORTADA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0"/>
            <a:ext cx="10807699" cy="7746959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21"/>
          <p:cNvSpPr txBox="1">
            <a:spLocks noGrp="1"/>
          </p:cNvSpPr>
          <p:nvPr>
            <p:ph type="body" idx="1"/>
          </p:nvPr>
        </p:nvSpPr>
        <p:spPr>
          <a:xfrm>
            <a:off x="603250" y="1587500"/>
            <a:ext cx="5115602" cy="163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FFEA4F"/>
              </a:buClr>
              <a:buSzPts val="5500"/>
              <a:buFont typeface="Arial"/>
              <a:buNone/>
              <a:defRPr sz="5500" b="1" i="0" u="none" strike="noStrike" cap="none">
                <a:solidFill>
                  <a:srgbClr val="FFEA4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body" idx="2"/>
          </p:nvPr>
        </p:nvSpPr>
        <p:spPr>
          <a:xfrm>
            <a:off x="603250" y="3222732"/>
            <a:ext cx="6106202" cy="84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22D3C6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22D3C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CIÓN">
  <p:cSld name="SECCIÓN">
    <p:bg>
      <p:bgPr>
        <a:solidFill>
          <a:schemeClr val="dk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37"/>
            <a:ext cx="10807700" cy="7745924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22"/>
          <p:cNvSpPr txBox="1">
            <a:spLocks noGrp="1"/>
          </p:cNvSpPr>
          <p:nvPr>
            <p:ph type="body" idx="1"/>
          </p:nvPr>
        </p:nvSpPr>
        <p:spPr>
          <a:xfrm>
            <a:off x="755650" y="669278"/>
            <a:ext cx="735408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body" idx="2"/>
          </p:nvPr>
        </p:nvSpPr>
        <p:spPr>
          <a:xfrm>
            <a:off x="922936" y="2871038"/>
            <a:ext cx="6690714" cy="693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"/>
              <a:buNone/>
              <a:defRPr sz="6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hyperlink" Target="mailto:luis@lubay.es" TargetMode="External"/><Relationship Id="rId4" Type="http://schemas.openxmlformats.org/officeDocument/2006/relationships/image" Target="../media/image31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"/>
          <p:cNvSpPr txBox="1">
            <a:spLocks noGrp="1"/>
          </p:cNvSpPr>
          <p:nvPr>
            <p:ph type="body" idx="1"/>
          </p:nvPr>
        </p:nvSpPr>
        <p:spPr>
          <a:xfrm>
            <a:off x="552414" y="2425700"/>
            <a:ext cx="6375435" cy="163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FFEA4F"/>
              </a:buClr>
              <a:buSzPts val="5500"/>
              <a:buFont typeface="Arial"/>
              <a:buNone/>
            </a:pPr>
            <a:r>
              <a:rPr lang="en-GB"/>
              <a:t>Data Science &amp; Machine Learning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g14e7b7dd7e9_0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300" y="2105975"/>
            <a:ext cx="5696849" cy="358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14e7b7dd7e9_0_69"/>
          <p:cNvSpPr txBox="1">
            <a:spLocks noGrp="1"/>
          </p:cNvSpPr>
          <p:nvPr>
            <p:ph type="title"/>
          </p:nvPr>
        </p:nvSpPr>
        <p:spPr>
          <a:xfrm>
            <a:off x="1022350" y="894276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Clasificación (LPM)</a:t>
            </a:r>
            <a:endParaRPr/>
          </a:p>
        </p:txBody>
      </p:sp>
      <p:sp>
        <p:nvSpPr>
          <p:cNvPr id="168" name="Google Shape;168;g14e7b7dd7e9_0_69"/>
          <p:cNvSpPr txBox="1"/>
          <p:nvPr/>
        </p:nvSpPr>
        <p:spPr>
          <a:xfrm>
            <a:off x="10280650" y="7089775"/>
            <a:ext cx="4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GB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9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14e7b7dd7e9_0_69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g14e7b7dd7e9_0_69"/>
          <p:cNvSpPr txBox="1">
            <a:spLocks noGrp="1"/>
          </p:cNvSpPr>
          <p:nvPr>
            <p:ph type="body" idx="1"/>
          </p:nvPr>
        </p:nvSpPr>
        <p:spPr>
          <a:xfrm>
            <a:off x="755650" y="430237"/>
            <a:ext cx="876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GB"/>
              <a:t>Data Science &amp; Machine Learning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/>
          </a:p>
        </p:txBody>
      </p:sp>
      <p:sp>
        <p:nvSpPr>
          <p:cNvPr id="171" name="Google Shape;171;g14e7b7dd7e9_0_69"/>
          <p:cNvSpPr txBox="1"/>
          <p:nvPr/>
        </p:nvSpPr>
        <p:spPr>
          <a:xfrm>
            <a:off x="651525" y="2105975"/>
            <a:ext cx="46983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highlight>
                  <a:srgbClr val="FFFFFF"/>
                </a:highlight>
              </a:rPr>
              <a:t>Para variables de 2 categorías (0 y 1).</a:t>
            </a:r>
            <a:endParaRPr sz="18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highlight>
                  <a:srgbClr val="FFFFFF"/>
                </a:highlight>
              </a:rPr>
              <a:t>Podemos usar una regresión lineal para calcular la probabilidad de que pertenezca a cada grupo.</a:t>
            </a:r>
            <a:endParaRPr sz="18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highlight>
                  <a:srgbClr val="FFFFFF"/>
                </a:highlight>
              </a:rPr>
              <a:t>Definimos una probabilidad límite.</a:t>
            </a:r>
            <a:endParaRPr sz="18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cxnSp>
        <p:nvCxnSpPr>
          <p:cNvPr id="172" name="Google Shape;172;g14e7b7dd7e9_0_69"/>
          <p:cNvCxnSpPr/>
          <p:nvPr/>
        </p:nvCxnSpPr>
        <p:spPr>
          <a:xfrm>
            <a:off x="5613550" y="3873500"/>
            <a:ext cx="4171800" cy="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" name="Google Shape;173;g14e7b7dd7e9_0_69"/>
          <p:cNvSpPr txBox="1"/>
          <p:nvPr/>
        </p:nvSpPr>
        <p:spPr>
          <a:xfrm>
            <a:off x="651525" y="4303425"/>
            <a:ext cx="46983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CC0000"/>
                </a:solidFill>
                <a:highlight>
                  <a:srgbClr val="FFFFFF"/>
                </a:highlight>
              </a:rPr>
              <a:t>PROBLEMAS:</a:t>
            </a:r>
            <a:endParaRPr sz="1800" b="1">
              <a:solidFill>
                <a:srgbClr val="CC0000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CC0000"/>
                </a:solidFill>
                <a:highlight>
                  <a:srgbClr val="FFFFFF"/>
                </a:highlight>
              </a:rPr>
              <a:t>Difícil decidir dónde ajustar la probabilidad límite.</a:t>
            </a:r>
            <a:endParaRPr sz="1800" b="1">
              <a:solidFill>
                <a:srgbClr val="CC0000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cxnSp>
        <p:nvCxnSpPr>
          <p:cNvPr id="174" name="Google Shape;174;g14e7b7dd7e9_0_69"/>
          <p:cNvCxnSpPr/>
          <p:nvPr/>
        </p:nvCxnSpPr>
        <p:spPr>
          <a:xfrm>
            <a:off x="5613550" y="4303425"/>
            <a:ext cx="4171800" cy="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" name="Google Shape;175;g14e7b7dd7e9_0_69"/>
          <p:cNvCxnSpPr/>
          <p:nvPr/>
        </p:nvCxnSpPr>
        <p:spPr>
          <a:xfrm>
            <a:off x="5613550" y="4076475"/>
            <a:ext cx="4171800" cy="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g14e7b7dd7e9_0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300" y="2105975"/>
            <a:ext cx="5696849" cy="358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14e7b7dd7e9_0_99"/>
          <p:cNvSpPr txBox="1">
            <a:spLocks noGrp="1"/>
          </p:cNvSpPr>
          <p:nvPr>
            <p:ph type="title"/>
          </p:nvPr>
        </p:nvSpPr>
        <p:spPr>
          <a:xfrm>
            <a:off x="1022350" y="894276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Clasificación (LPM)</a:t>
            </a:r>
            <a:endParaRPr/>
          </a:p>
        </p:txBody>
      </p:sp>
      <p:sp>
        <p:nvSpPr>
          <p:cNvPr id="182" name="Google Shape;182;g14e7b7dd7e9_0_99"/>
          <p:cNvSpPr txBox="1"/>
          <p:nvPr/>
        </p:nvSpPr>
        <p:spPr>
          <a:xfrm>
            <a:off x="10280650" y="7089775"/>
            <a:ext cx="4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GB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9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14e7b7dd7e9_0_99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g14e7b7dd7e9_0_99"/>
          <p:cNvSpPr txBox="1">
            <a:spLocks noGrp="1"/>
          </p:cNvSpPr>
          <p:nvPr>
            <p:ph type="body" idx="1"/>
          </p:nvPr>
        </p:nvSpPr>
        <p:spPr>
          <a:xfrm>
            <a:off x="755650" y="430237"/>
            <a:ext cx="876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GB"/>
              <a:t>Data Science &amp; Machine Learning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/>
          </a:p>
        </p:txBody>
      </p:sp>
      <p:sp>
        <p:nvSpPr>
          <p:cNvPr id="185" name="Google Shape;185;g14e7b7dd7e9_0_99"/>
          <p:cNvSpPr txBox="1"/>
          <p:nvPr/>
        </p:nvSpPr>
        <p:spPr>
          <a:xfrm>
            <a:off x="651525" y="2105975"/>
            <a:ext cx="46983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highlight>
                  <a:srgbClr val="FFFFFF"/>
                </a:highlight>
              </a:rPr>
              <a:t>Para variables de 2 categorías (0 y 1).</a:t>
            </a:r>
            <a:endParaRPr sz="18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highlight>
                  <a:srgbClr val="FFFFFF"/>
                </a:highlight>
              </a:rPr>
              <a:t>Podemos usar una regresión lineal para calcular la probabilidad de que pertenezca a cada grupo.</a:t>
            </a:r>
            <a:endParaRPr sz="18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highlight>
                  <a:srgbClr val="FFFFFF"/>
                </a:highlight>
              </a:rPr>
              <a:t>Definimos una probabilidad límite.</a:t>
            </a:r>
            <a:endParaRPr sz="18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86" name="Google Shape;186;g14e7b7dd7e9_0_99"/>
          <p:cNvSpPr txBox="1"/>
          <p:nvPr/>
        </p:nvSpPr>
        <p:spPr>
          <a:xfrm>
            <a:off x="651525" y="4303425"/>
            <a:ext cx="46983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CC0000"/>
                </a:solidFill>
                <a:highlight>
                  <a:srgbClr val="FFFFFF"/>
                </a:highlight>
              </a:rPr>
              <a:t>PROBLEMAS:</a:t>
            </a:r>
            <a:endParaRPr sz="1800" b="1">
              <a:solidFill>
                <a:srgbClr val="CC0000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highlight>
                  <a:srgbClr val="FFFFFF"/>
                </a:highlight>
              </a:rPr>
              <a:t>Difícil decidir dónde ajustar la probabilidad límite.</a:t>
            </a:r>
            <a:endParaRPr sz="18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CC0000"/>
                </a:solidFill>
                <a:highlight>
                  <a:srgbClr val="FFFFFF"/>
                </a:highlight>
              </a:rPr>
              <a:t>Predicciones por fuera del [0,1]</a:t>
            </a:r>
            <a:endParaRPr sz="1800" b="1">
              <a:solidFill>
                <a:srgbClr val="CC0000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cxnSp>
        <p:nvCxnSpPr>
          <p:cNvPr id="187" name="Google Shape;187;g14e7b7dd7e9_0_99"/>
          <p:cNvCxnSpPr/>
          <p:nvPr/>
        </p:nvCxnSpPr>
        <p:spPr>
          <a:xfrm>
            <a:off x="5613550" y="4076475"/>
            <a:ext cx="4171800" cy="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" name="Google Shape;188;g14e7b7dd7e9_0_99"/>
          <p:cNvCxnSpPr/>
          <p:nvPr/>
        </p:nvCxnSpPr>
        <p:spPr>
          <a:xfrm>
            <a:off x="5728075" y="3049750"/>
            <a:ext cx="3750300" cy="0"/>
          </a:xfrm>
          <a:prstGeom prst="straightConnector1">
            <a:avLst/>
          </a:prstGeom>
          <a:noFill/>
          <a:ln w="28575" cap="flat" cmpd="sng">
            <a:solidFill>
              <a:srgbClr val="674EA7"/>
            </a:solidFill>
            <a:prstDash val="dash"/>
            <a:round/>
            <a:headEnd type="stealth" w="med" len="med"/>
            <a:tailEnd type="none" w="med" len="med"/>
          </a:ln>
        </p:spPr>
      </p:cxnSp>
      <p:cxnSp>
        <p:nvCxnSpPr>
          <p:cNvPr id="189" name="Google Shape;189;g14e7b7dd7e9_0_99"/>
          <p:cNvCxnSpPr/>
          <p:nvPr/>
        </p:nvCxnSpPr>
        <p:spPr>
          <a:xfrm>
            <a:off x="5706475" y="4897875"/>
            <a:ext cx="562200" cy="0"/>
          </a:xfrm>
          <a:prstGeom prst="straightConnector1">
            <a:avLst/>
          </a:prstGeom>
          <a:noFill/>
          <a:ln w="28575" cap="flat" cmpd="sng">
            <a:solidFill>
              <a:srgbClr val="674EA7"/>
            </a:solidFill>
            <a:prstDash val="dash"/>
            <a:round/>
            <a:headEnd type="stealth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4e7b7dd7e9_0_86"/>
          <p:cNvSpPr txBox="1">
            <a:spLocks noGrp="1"/>
          </p:cNvSpPr>
          <p:nvPr>
            <p:ph type="title"/>
          </p:nvPr>
        </p:nvSpPr>
        <p:spPr>
          <a:xfrm>
            <a:off x="1022350" y="894276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Clasificación (LPM)</a:t>
            </a:r>
            <a:endParaRPr/>
          </a:p>
        </p:txBody>
      </p:sp>
      <p:sp>
        <p:nvSpPr>
          <p:cNvPr id="195" name="Google Shape;195;g14e7b7dd7e9_0_86"/>
          <p:cNvSpPr txBox="1"/>
          <p:nvPr/>
        </p:nvSpPr>
        <p:spPr>
          <a:xfrm>
            <a:off x="10280650" y="7089775"/>
            <a:ext cx="4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GB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9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14e7b7dd7e9_0_86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" name="Google Shape;197;g14e7b7dd7e9_0_86"/>
          <p:cNvSpPr txBox="1">
            <a:spLocks noGrp="1"/>
          </p:cNvSpPr>
          <p:nvPr>
            <p:ph type="body" idx="1"/>
          </p:nvPr>
        </p:nvSpPr>
        <p:spPr>
          <a:xfrm>
            <a:off x="755650" y="430237"/>
            <a:ext cx="876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GB"/>
              <a:t>Data Science &amp; Machine Learning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/>
          </a:p>
        </p:txBody>
      </p:sp>
      <p:sp>
        <p:nvSpPr>
          <p:cNvPr id="198" name="Google Shape;198;g14e7b7dd7e9_0_86"/>
          <p:cNvSpPr txBox="1"/>
          <p:nvPr/>
        </p:nvSpPr>
        <p:spPr>
          <a:xfrm>
            <a:off x="651525" y="2105975"/>
            <a:ext cx="46983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highlight>
                  <a:srgbClr val="FFFFFF"/>
                </a:highlight>
              </a:rPr>
              <a:t>Para variables de 2 categorías (0 y 1).</a:t>
            </a:r>
            <a:endParaRPr sz="18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highlight>
                  <a:srgbClr val="FFFFFF"/>
                </a:highlight>
              </a:rPr>
              <a:t>Podemos usar una regresión lineal para calcular la probabilidad de que pertenezca a cada grupo.</a:t>
            </a:r>
            <a:endParaRPr sz="18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highlight>
                  <a:srgbClr val="FFFFFF"/>
                </a:highlight>
              </a:rPr>
              <a:t>Definimos una probabilidad límite.</a:t>
            </a:r>
            <a:endParaRPr sz="18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99" name="Google Shape;199;g14e7b7dd7e9_0_86"/>
          <p:cNvSpPr txBox="1"/>
          <p:nvPr/>
        </p:nvSpPr>
        <p:spPr>
          <a:xfrm>
            <a:off x="651525" y="4303425"/>
            <a:ext cx="46983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CC0000"/>
                </a:solidFill>
                <a:highlight>
                  <a:srgbClr val="FFFFFF"/>
                </a:highlight>
              </a:rPr>
              <a:t>PROBLEMAS:</a:t>
            </a:r>
            <a:endParaRPr sz="1800" b="1">
              <a:solidFill>
                <a:srgbClr val="CC0000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highlight>
                  <a:srgbClr val="FFFFFF"/>
                </a:highlight>
              </a:rPr>
              <a:t>Difícil decidir dónde ajustar la probabilidad límite.</a:t>
            </a:r>
            <a:endParaRPr sz="18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highlight>
                  <a:srgbClr val="FFFFFF"/>
                </a:highlight>
              </a:rPr>
              <a:t>Predicciones por encima del [0,1]</a:t>
            </a:r>
            <a:endParaRPr sz="18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CC0000"/>
                </a:solidFill>
                <a:highlight>
                  <a:srgbClr val="FFFFFF"/>
                </a:highlight>
              </a:rPr>
              <a:t>Sensible a la cantidad de datos</a:t>
            </a:r>
            <a:endParaRPr sz="1800" b="1">
              <a:solidFill>
                <a:srgbClr val="CC0000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200" name="Google Shape;200;g14e7b7dd7e9_0_86"/>
          <p:cNvPicPr preferRelativeResize="0"/>
          <p:nvPr/>
        </p:nvPicPr>
        <p:blipFill rotWithShape="1">
          <a:blip r:embed="rId3">
            <a:alphaModFix/>
          </a:blip>
          <a:srcRect t="3269"/>
          <a:stretch/>
        </p:blipFill>
        <p:spPr>
          <a:xfrm>
            <a:off x="5733325" y="2534375"/>
            <a:ext cx="4278999" cy="315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4e7b7dd7e9_0_34"/>
          <p:cNvSpPr txBox="1">
            <a:spLocks noGrp="1"/>
          </p:cNvSpPr>
          <p:nvPr>
            <p:ph type="title"/>
          </p:nvPr>
        </p:nvSpPr>
        <p:spPr>
          <a:xfrm>
            <a:off x="1022350" y="894276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Clasificación (LPM)</a:t>
            </a:r>
            <a:endParaRPr/>
          </a:p>
        </p:txBody>
      </p:sp>
      <p:sp>
        <p:nvSpPr>
          <p:cNvPr id="206" name="Google Shape;206;g14e7b7dd7e9_0_34"/>
          <p:cNvSpPr txBox="1"/>
          <p:nvPr/>
        </p:nvSpPr>
        <p:spPr>
          <a:xfrm>
            <a:off x="10280650" y="7089775"/>
            <a:ext cx="4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GB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9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14e7b7dd7e9_0_34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" name="Google Shape;208;g14e7b7dd7e9_0_34"/>
          <p:cNvSpPr txBox="1">
            <a:spLocks noGrp="1"/>
          </p:cNvSpPr>
          <p:nvPr>
            <p:ph type="body" idx="1"/>
          </p:nvPr>
        </p:nvSpPr>
        <p:spPr>
          <a:xfrm>
            <a:off x="755650" y="430237"/>
            <a:ext cx="876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GB"/>
              <a:t>Data Science &amp; Machine Learning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/>
          </a:p>
        </p:txBody>
      </p:sp>
      <p:sp>
        <p:nvSpPr>
          <p:cNvPr id="209" name="Google Shape;209;g14e7b7dd7e9_0_34"/>
          <p:cNvSpPr txBox="1"/>
          <p:nvPr/>
        </p:nvSpPr>
        <p:spPr>
          <a:xfrm>
            <a:off x="875425" y="1534700"/>
            <a:ext cx="9222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Por los anteriores motivos el modelo de probabilidad lineal no se utiliza.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El modelo de Regresión Logística es mucho más efectivo.</a:t>
            </a:r>
            <a:endParaRPr sz="1800" b="1"/>
          </a:p>
        </p:txBody>
      </p:sp>
      <p:pic>
        <p:nvPicPr>
          <p:cNvPr id="210" name="Google Shape;210;g14e7b7dd7e9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4450" y="2701975"/>
            <a:ext cx="4302600" cy="347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14e7b7dd7e9_0_34"/>
          <p:cNvPicPr preferRelativeResize="0"/>
          <p:nvPr/>
        </p:nvPicPr>
        <p:blipFill rotWithShape="1">
          <a:blip r:embed="rId4">
            <a:alphaModFix/>
          </a:blip>
          <a:srcRect t="3269"/>
          <a:stretch/>
        </p:blipFill>
        <p:spPr>
          <a:xfrm>
            <a:off x="467250" y="2896525"/>
            <a:ext cx="4975949" cy="3667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4e7b7dd7e9_0_116"/>
          <p:cNvSpPr txBox="1">
            <a:spLocks noGrp="1"/>
          </p:cNvSpPr>
          <p:nvPr>
            <p:ph type="title"/>
          </p:nvPr>
        </p:nvSpPr>
        <p:spPr>
          <a:xfrm>
            <a:off x="1022350" y="894276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Clasificación (Regresión Logísitca)</a:t>
            </a:r>
            <a:endParaRPr/>
          </a:p>
        </p:txBody>
      </p:sp>
      <p:sp>
        <p:nvSpPr>
          <p:cNvPr id="217" name="Google Shape;217;g14e7b7dd7e9_0_116"/>
          <p:cNvSpPr txBox="1"/>
          <p:nvPr/>
        </p:nvSpPr>
        <p:spPr>
          <a:xfrm>
            <a:off x="10280650" y="7089775"/>
            <a:ext cx="4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GB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9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14e7b7dd7e9_0_116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g14e7b7dd7e9_0_116"/>
          <p:cNvSpPr txBox="1">
            <a:spLocks noGrp="1"/>
          </p:cNvSpPr>
          <p:nvPr>
            <p:ph type="body" idx="1"/>
          </p:nvPr>
        </p:nvSpPr>
        <p:spPr>
          <a:xfrm>
            <a:off x="755650" y="430237"/>
            <a:ext cx="876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GB"/>
              <a:t>Data Science &amp; Machine Learning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/>
          </a:p>
        </p:txBody>
      </p:sp>
      <p:pic>
        <p:nvPicPr>
          <p:cNvPr id="220" name="Google Shape;220;g14e7b7dd7e9_0_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688" y="5860729"/>
            <a:ext cx="6303425" cy="10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14e7b7dd7e9_0_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8075" y="6014038"/>
            <a:ext cx="3612575" cy="78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14e7b7dd7e9_0_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2415" y="1801250"/>
            <a:ext cx="6629478" cy="35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4e7b7dd7e9_0_130"/>
          <p:cNvSpPr txBox="1">
            <a:spLocks noGrp="1"/>
          </p:cNvSpPr>
          <p:nvPr>
            <p:ph type="title"/>
          </p:nvPr>
        </p:nvSpPr>
        <p:spPr>
          <a:xfrm>
            <a:off x="1022350" y="894276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Clasificación (KNN)</a:t>
            </a:r>
            <a:endParaRPr/>
          </a:p>
        </p:txBody>
      </p:sp>
      <p:sp>
        <p:nvSpPr>
          <p:cNvPr id="228" name="Google Shape;228;g14e7b7dd7e9_0_130"/>
          <p:cNvSpPr txBox="1"/>
          <p:nvPr/>
        </p:nvSpPr>
        <p:spPr>
          <a:xfrm>
            <a:off x="10280650" y="7089775"/>
            <a:ext cx="4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GB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9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g14e7b7dd7e9_0_130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g14e7b7dd7e9_0_130"/>
          <p:cNvSpPr txBox="1">
            <a:spLocks noGrp="1"/>
          </p:cNvSpPr>
          <p:nvPr>
            <p:ph type="body" idx="1"/>
          </p:nvPr>
        </p:nvSpPr>
        <p:spPr>
          <a:xfrm>
            <a:off x="755650" y="430237"/>
            <a:ext cx="876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GB"/>
              <a:t>Data Science &amp; Machine Learning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/>
          </a:p>
        </p:txBody>
      </p:sp>
      <p:pic>
        <p:nvPicPr>
          <p:cNvPr id="231" name="Google Shape;231;g14e7b7dd7e9_0_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0175" y="1751387"/>
            <a:ext cx="5720200" cy="4244226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4e7b7dd7e9_0_130"/>
          <p:cNvSpPr txBox="1"/>
          <p:nvPr/>
        </p:nvSpPr>
        <p:spPr>
          <a:xfrm>
            <a:off x="397675" y="2811500"/>
            <a:ext cx="39525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Modelo sencillo pero realmente potente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Se puede modificar K y la métrica utilizada.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Se puede emplear para regresión</a:t>
            </a:r>
            <a:endParaRPr sz="1800"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4e7b7dd7e9_0_162"/>
          <p:cNvSpPr txBox="1">
            <a:spLocks noGrp="1"/>
          </p:cNvSpPr>
          <p:nvPr>
            <p:ph type="title"/>
          </p:nvPr>
        </p:nvSpPr>
        <p:spPr>
          <a:xfrm>
            <a:off x="1022350" y="894276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Clasificación (KNN)</a:t>
            </a:r>
            <a:endParaRPr/>
          </a:p>
        </p:txBody>
      </p:sp>
      <p:sp>
        <p:nvSpPr>
          <p:cNvPr id="238" name="Google Shape;238;g14e7b7dd7e9_0_162"/>
          <p:cNvSpPr txBox="1"/>
          <p:nvPr/>
        </p:nvSpPr>
        <p:spPr>
          <a:xfrm>
            <a:off x="10280650" y="7089775"/>
            <a:ext cx="4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GB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9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14e7b7dd7e9_0_162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g14e7b7dd7e9_0_162"/>
          <p:cNvSpPr txBox="1">
            <a:spLocks noGrp="1"/>
          </p:cNvSpPr>
          <p:nvPr>
            <p:ph type="body" idx="1"/>
          </p:nvPr>
        </p:nvSpPr>
        <p:spPr>
          <a:xfrm>
            <a:off x="755650" y="430237"/>
            <a:ext cx="876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GB"/>
              <a:t>Data Science &amp; Machine Learning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/>
          </a:p>
        </p:txBody>
      </p:sp>
      <p:sp>
        <p:nvSpPr>
          <p:cNvPr id="241" name="Google Shape;241;g14e7b7dd7e9_0_162"/>
          <p:cNvSpPr txBox="1"/>
          <p:nvPr/>
        </p:nvSpPr>
        <p:spPr>
          <a:xfrm>
            <a:off x="397675" y="2811500"/>
            <a:ext cx="395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pic>
        <p:nvPicPr>
          <p:cNvPr id="242" name="Google Shape;242;g14e7b7dd7e9_0_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650" y="2171800"/>
            <a:ext cx="4410900" cy="499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14e7b7dd7e9_0_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150" y="2138735"/>
            <a:ext cx="4410900" cy="506339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14e7b7dd7e9_0_162"/>
          <p:cNvSpPr txBox="1"/>
          <p:nvPr/>
        </p:nvSpPr>
        <p:spPr>
          <a:xfrm>
            <a:off x="2810050" y="1590450"/>
            <a:ext cx="5187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Frontera de clasificación (Decision Boundary)</a:t>
            </a:r>
            <a:endParaRPr sz="1800"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4e7b7dd7e9_0_185"/>
          <p:cNvSpPr txBox="1">
            <a:spLocks noGrp="1"/>
          </p:cNvSpPr>
          <p:nvPr>
            <p:ph type="title"/>
          </p:nvPr>
        </p:nvSpPr>
        <p:spPr>
          <a:xfrm>
            <a:off x="1022350" y="894276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Clasificación (KNN)</a:t>
            </a:r>
            <a:endParaRPr/>
          </a:p>
        </p:txBody>
      </p:sp>
      <p:sp>
        <p:nvSpPr>
          <p:cNvPr id="250" name="Google Shape;250;g14e7b7dd7e9_0_185"/>
          <p:cNvSpPr txBox="1"/>
          <p:nvPr/>
        </p:nvSpPr>
        <p:spPr>
          <a:xfrm>
            <a:off x="10280650" y="7089775"/>
            <a:ext cx="4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GB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9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14e7b7dd7e9_0_185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g14e7b7dd7e9_0_185"/>
          <p:cNvSpPr txBox="1">
            <a:spLocks noGrp="1"/>
          </p:cNvSpPr>
          <p:nvPr>
            <p:ph type="body" idx="1"/>
          </p:nvPr>
        </p:nvSpPr>
        <p:spPr>
          <a:xfrm>
            <a:off x="755650" y="430237"/>
            <a:ext cx="876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GB"/>
              <a:t>Data Science &amp; Machine Learning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/>
          </a:p>
        </p:txBody>
      </p:sp>
      <p:sp>
        <p:nvSpPr>
          <p:cNvPr id="253" name="Google Shape;253;g14e7b7dd7e9_0_185"/>
          <p:cNvSpPr txBox="1"/>
          <p:nvPr/>
        </p:nvSpPr>
        <p:spPr>
          <a:xfrm>
            <a:off x="397675" y="2811500"/>
            <a:ext cx="395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pic>
        <p:nvPicPr>
          <p:cNvPr id="254" name="Google Shape;254;g14e7b7dd7e9_0_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650" y="2171800"/>
            <a:ext cx="4410900" cy="499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14e7b7dd7e9_0_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150" y="2138735"/>
            <a:ext cx="4410900" cy="506339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14e7b7dd7e9_0_185"/>
          <p:cNvSpPr txBox="1"/>
          <p:nvPr/>
        </p:nvSpPr>
        <p:spPr>
          <a:xfrm>
            <a:off x="2810050" y="1590450"/>
            <a:ext cx="5187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Frontera de clasificación (Decision Boundary)</a:t>
            </a:r>
            <a:endParaRPr sz="1800"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4e7b7dd7e9_0_200"/>
          <p:cNvSpPr txBox="1">
            <a:spLocks noGrp="1"/>
          </p:cNvSpPr>
          <p:nvPr>
            <p:ph type="title"/>
          </p:nvPr>
        </p:nvSpPr>
        <p:spPr>
          <a:xfrm>
            <a:off x="1022350" y="894276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Regresión (KNN)</a:t>
            </a:r>
            <a:endParaRPr/>
          </a:p>
        </p:txBody>
      </p:sp>
      <p:sp>
        <p:nvSpPr>
          <p:cNvPr id="262" name="Google Shape;262;g14e7b7dd7e9_0_200"/>
          <p:cNvSpPr txBox="1"/>
          <p:nvPr/>
        </p:nvSpPr>
        <p:spPr>
          <a:xfrm>
            <a:off x="10280650" y="7089775"/>
            <a:ext cx="4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GB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9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14e7b7dd7e9_0_200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g14e7b7dd7e9_0_200"/>
          <p:cNvSpPr txBox="1">
            <a:spLocks noGrp="1"/>
          </p:cNvSpPr>
          <p:nvPr>
            <p:ph type="body" idx="1"/>
          </p:nvPr>
        </p:nvSpPr>
        <p:spPr>
          <a:xfrm>
            <a:off x="755650" y="430237"/>
            <a:ext cx="876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GB"/>
              <a:t>Data Science &amp; Machine Learning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/>
          </a:p>
        </p:txBody>
      </p:sp>
      <p:sp>
        <p:nvSpPr>
          <p:cNvPr id="265" name="Google Shape;265;g14e7b7dd7e9_0_200"/>
          <p:cNvSpPr txBox="1"/>
          <p:nvPr/>
        </p:nvSpPr>
        <p:spPr>
          <a:xfrm>
            <a:off x="397675" y="2811500"/>
            <a:ext cx="395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pic>
        <p:nvPicPr>
          <p:cNvPr id="266" name="Google Shape;266;g14e7b7dd7e9_0_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2063" y="3020950"/>
            <a:ext cx="5210175" cy="39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g14e7b7dd7e9_0_200"/>
          <p:cNvSpPr txBox="1"/>
          <p:nvPr/>
        </p:nvSpPr>
        <p:spPr>
          <a:xfrm>
            <a:off x="1034450" y="1574825"/>
            <a:ext cx="90630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Valor en función de los K más cercanos: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 b="1"/>
              <a:t>Media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 b="1"/>
              <a:t>Media penalizada por distancia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 b="1"/>
              <a:t>Mediana</a:t>
            </a:r>
            <a:endParaRPr sz="1800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4e7b7dd7e9_0_210"/>
          <p:cNvSpPr txBox="1">
            <a:spLocks noGrp="1"/>
          </p:cNvSpPr>
          <p:nvPr>
            <p:ph type="title"/>
          </p:nvPr>
        </p:nvSpPr>
        <p:spPr>
          <a:xfrm>
            <a:off x="1022350" y="894276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Regresión (KNN)</a:t>
            </a:r>
            <a:endParaRPr/>
          </a:p>
        </p:txBody>
      </p:sp>
      <p:sp>
        <p:nvSpPr>
          <p:cNvPr id="273" name="Google Shape;273;g14e7b7dd7e9_0_210"/>
          <p:cNvSpPr txBox="1"/>
          <p:nvPr/>
        </p:nvSpPr>
        <p:spPr>
          <a:xfrm>
            <a:off x="10280650" y="7089775"/>
            <a:ext cx="4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GB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9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14e7b7dd7e9_0_210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g14e7b7dd7e9_0_210"/>
          <p:cNvSpPr txBox="1">
            <a:spLocks noGrp="1"/>
          </p:cNvSpPr>
          <p:nvPr>
            <p:ph type="body" idx="1"/>
          </p:nvPr>
        </p:nvSpPr>
        <p:spPr>
          <a:xfrm>
            <a:off x="755650" y="430237"/>
            <a:ext cx="876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GB"/>
              <a:t>Data Science &amp; Machine Learning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/>
          </a:p>
        </p:txBody>
      </p:sp>
      <p:sp>
        <p:nvSpPr>
          <p:cNvPr id="276" name="Google Shape;276;g14e7b7dd7e9_0_210"/>
          <p:cNvSpPr txBox="1"/>
          <p:nvPr/>
        </p:nvSpPr>
        <p:spPr>
          <a:xfrm>
            <a:off x="397675" y="2811500"/>
            <a:ext cx="395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sp>
        <p:nvSpPr>
          <p:cNvPr id="277" name="Google Shape;277;g14e7b7dd7e9_0_210"/>
          <p:cNvSpPr txBox="1"/>
          <p:nvPr/>
        </p:nvSpPr>
        <p:spPr>
          <a:xfrm>
            <a:off x="1034450" y="1574825"/>
            <a:ext cx="9063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pic>
        <p:nvPicPr>
          <p:cNvPr id="278" name="Google Shape;278;g14e7b7dd7e9_0_210"/>
          <p:cNvPicPr preferRelativeResize="0"/>
          <p:nvPr/>
        </p:nvPicPr>
        <p:blipFill rotWithShape="1">
          <a:blip r:embed="rId3">
            <a:alphaModFix/>
          </a:blip>
          <a:srcRect t="4161" b="5950"/>
          <a:stretch/>
        </p:blipFill>
        <p:spPr>
          <a:xfrm>
            <a:off x="224400" y="3966863"/>
            <a:ext cx="3667075" cy="23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14e7b7dd7e9_0_210"/>
          <p:cNvPicPr preferRelativeResize="0"/>
          <p:nvPr/>
        </p:nvPicPr>
        <p:blipFill rotWithShape="1">
          <a:blip r:embed="rId4">
            <a:alphaModFix/>
          </a:blip>
          <a:srcRect t="1986" b="8117"/>
          <a:stretch/>
        </p:blipFill>
        <p:spPr>
          <a:xfrm>
            <a:off x="3660650" y="3966862"/>
            <a:ext cx="3639800" cy="23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14e7b7dd7e9_0_210"/>
          <p:cNvPicPr preferRelativeResize="0"/>
          <p:nvPr/>
        </p:nvPicPr>
        <p:blipFill rotWithShape="1">
          <a:blip r:embed="rId5">
            <a:alphaModFix/>
          </a:blip>
          <a:srcRect t="4104" r="3175"/>
          <a:stretch/>
        </p:blipFill>
        <p:spPr>
          <a:xfrm>
            <a:off x="7076857" y="3951763"/>
            <a:ext cx="3506418" cy="2379526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14e7b7dd7e9_0_210"/>
          <p:cNvSpPr txBox="1"/>
          <p:nvPr/>
        </p:nvSpPr>
        <p:spPr>
          <a:xfrm>
            <a:off x="3821950" y="1691025"/>
            <a:ext cx="3163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/>
              <a:t>La importancia de la K</a:t>
            </a:r>
            <a:endParaRPr sz="2000" b="1"/>
          </a:p>
        </p:txBody>
      </p:sp>
      <p:sp>
        <p:nvSpPr>
          <p:cNvPr id="282" name="Google Shape;282;g14e7b7dd7e9_0_210"/>
          <p:cNvSpPr txBox="1"/>
          <p:nvPr/>
        </p:nvSpPr>
        <p:spPr>
          <a:xfrm>
            <a:off x="3309550" y="2318900"/>
            <a:ext cx="4188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/>
              <a:t>Underfitting vs Overfitting</a:t>
            </a:r>
            <a:endParaRPr sz="20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552415" y="2425700"/>
            <a:ext cx="5308636" cy="163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FFEA4F"/>
              </a:buClr>
              <a:buSzPts val="5500"/>
              <a:buFont typeface="Arial"/>
              <a:buNone/>
            </a:pPr>
            <a:r>
              <a:rPr lang="en-GB" sz="5500" b="1" i="0" u="none" strike="noStrike" cap="none">
                <a:solidFill>
                  <a:srgbClr val="FFEA4F"/>
                </a:solidFill>
                <a:latin typeface="Arial"/>
                <a:ea typeface="Arial"/>
                <a:cs typeface="Arial"/>
                <a:sym typeface="Arial"/>
              </a:rPr>
              <a:t>Data Science &amp; Machine Learning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4e7b7dd7e9_0_227"/>
          <p:cNvSpPr txBox="1">
            <a:spLocks noGrp="1"/>
          </p:cNvSpPr>
          <p:nvPr>
            <p:ph type="title"/>
          </p:nvPr>
        </p:nvSpPr>
        <p:spPr>
          <a:xfrm>
            <a:off x="1022350" y="894276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SVM</a:t>
            </a:r>
            <a:endParaRPr/>
          </a:p>
        </p:txBody>
      </p:sp>
      <p:sp>
        <p:nvSpPr>
          <p:cNvPr id="288" name="Google Shape;288;g14e7b7dd7e9_0_227"/>
          <p:cNvSpPr txBox="1"/>
          <p:nvPr/>
        </p:nvSpPr>
        <p:spPr>
          <a:xfrm>
            <a:off x="10280650" y="7089775"/>
            <a:ext cx="4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GB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9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14e7b7dd7e9_0_227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" name="Google Shape;290;g14e7b7dd7e9_0_227"/>
          <p:cNvSpPr txBox="1">
            <a:spLocks noGrp="1"/>
          </p:cNvSpPr>
          <p:nvPr>
            <p:ph type="body" idx="1"/>
          </p:nvPr>
        </p:nvSpPr>
        <p:spPr>
          <a:xfrm>
            <a:off x="755650" y="430237"/>
            <a:ext cx="876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GB"/>
              <a:t>Data Science &amp; Machine Learning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/>
          </a:p>
        </p:txBody>
      </p:sp>
      <p:sp>
        <p:nvSpPr>
          <p:cNvPr id="291" name="Google Shape;291;g14e7b7dd7e9_0_227"/>
          <p:cNvSpPr txBox="1"/>
          <p:nvPr/>
        </p:nvSpPr>
        <p:spPr>
          <a:xfrm>
            <a:off x="397675" y="2811500"/>
            <a:ext cx="395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pic>
        <p:nvPicPr>
          <p:cNvPr id="292" name="Google Shape;292;g14e7b7dd7e9_0_227"/>
          <p:cNvPicPr preferRelativeResize="0"/>
          <p:nvPr/>
        </p:nvPicPr>
        <p:blipFill rotWithShape="1">
          <a:blip r:embed="rId3">
            <a:alphaModFix/>
          </a:blip>
          <a:srcRect l="9042" t="51597" r="64533" b="14442"/>
          <a:stretch/>
        </p:blipFill>
        <p:spPr>
          <a:xfrm>
            <a:off x="1475825" y="2969961"/>
            <a:ext cx="3363077" cy="2701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14e7b7dd7e9_0_227"/>
          <p:cNvPicPr preferRelativeResize="0"/>
          <p:nvPr/>
        </p:nvPicPr>
        <p:blipFill rotWithShape="1">
          <a:blip r:embed="rId4">
            <a:alphaModFix/>
          </a:blip>
          <a:srcRect l="38180" t="52974" r="36972" b="15511"/>
          <a:stretch/>
        </p:blipFill>
        <p:spPr>
          <a:xfrm>
            <a:off x="5851552" y="2811498"/>
            <a:ext cx="3363077" cy="2665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14e7b7dd7e9_0_227"/>
          <p:cNvPicPr preferRelativeResize="0"/>
          <p:nvPr/>
        </p:nvPicPr>
        <p:blipFill rotWithShape="1">
          <a:blip r:embed="rId5">
            <a:alphaModFix/>
          </a:blip>
          <a:srcRect l="66743" t="63647" r="4634" b="25066"/>
          <a:stretch/>
        </p:blipFill>
        <p:spPr>
          <a:xfrm>
            <a:off x="3882113" y="6073925"/>
            <a:ext cx="3043476" cy="75005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14e7b7dd7e9_0_227"/>
          <p:cNvSpPr txBox="1"/>
          <p:nvPr/>
        </p:nvSpPr>
        <p:spPr>
          <a:xfrm>
            <a:off x="897050" y="1340150"/>
            <a:ext cx="622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14e7b7dd7e9_0_227"/>
          <p:cNvSpPr txBox="1"/>
          <p:nvPr/>
        </p:nvSpPr>
        <p:spPr>
          <a:xfrm>
            <a:off x="3427600" y="1837300"/>
            <a:ext cx="395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¿Que es un hiperplano?</a:t>
            </a:r>
            <a:endParaRPr sz="1800" b="1"/>
          </a:p>
        </p:txBody>
      </p:sp>
      <p:sp>
        <p:nvSpPr>
          <p:cNvPr id="297" name="Google Shape;297;g14e7b7dd7e9_0_227"/>
          <p:cNvSpPr txBox="1"/>
          <p:nvPr/>
        </p:nvSpPr>
        <p:spPr>
          <a:xfrm>
            <a:off x="1804900" y="2873000"/>
            <a:ext cx="71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3D</a:t>
            </a:r>
            <a:endParaRPr/>
          </a:p>
        </p:txBody>
      </p:sp>
      <p:sp>
        <p:nvSpPr>
          <p:cNvPr id="298" name="Google Shape;298;g14e7b7dd7e9_0_227"/>
          <p:cNvSpPr txBox="1"/>
          <p:nvPr/>
        </p:nvSpPr>
        <p:spPr>
          <a:xfrm>
            <a:off x="6408950" y="2632425"/>
            <a:ext cx="71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2D</a:t>
            </a:r>
            <a:endParaRPr/>
          </a:p>
        </p:txBody>
      </p:sp>
      <p:sp>
        <p:nvSpPr>
          <p:cNvPr id="299" name="Google Shape;299;g14e7b7dd7e9_0_227"/>
          <p:cNvSpPr txBox="1"/>
          <p:nvPr/>
        </p:nvSpPr>
        <p:spPr>
          <a:xfrm>
            <a:off x="3836700" y="5831525"/>
            <a:ext cx="71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1D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7b9701a9be_0_8"/>
          <p:cNvSpPr txBox="1">
            <a:spLocks noGrp="1"/>
          </p:cNvSpPr>
          <p:nvPr>
            <p:ph type="title"/>
          </p:nvPr>
        </p:nvSpPr>
        <p:spPr>
          <a:xfrm>
            <a:off x="1022350" y="894276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SVM</a:t>
            </a:r>
            <a:endParaRPr/>
          </a:p>
        </p:txBody>
      </p:sp>
      <p:sp>
        <p:nvSpPr>
          <p:cNvPr id="305" name="Google Shape;305;g17b9701a9be_0_8"/>
          <p:cNvSpPr txBox="1"/>
          <p:nvPr/>
        </p:nvSpPr>
        <p:spPr>
          <a:xfrm>
            <a:off x="10280650" y="7089775"/>
            <a:ext cx="4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GB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9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17b9701a9be_0_8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Google Shape;307;g17b9701a9be_0_8"/>
          <p:cNvSpPr txBox="1">
            <a:spLocks noGrp="1"/>
          </p:cNvSpPr>
          <p:nvPr>
            <p:ph type="body" idx="1"/>
          </p:nvPr>
        </p:nvSpPr>
        <p:spPr>
          <a:xfrm>
            <a:off x="755650" y="430237"/>
            <a:ext cx="876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GB"/>
              <a:t>Data Science &amp; Machine Learning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/>
          </a:p>
        </p:txBody>
      </p:sp>
      <p:sp>
        <p:nvSpPr>
          <p:cNvPr id="308" name="Google Shape;308;g17b9701a9be_0_8"/>
          <p:cNvSpPr txBox="1"/>
          <p:nvPr/>
        </p:nvSpPr>
        <p:spPr>
          <a:xfrm>
            <a:off x="897050" y="1340150"/>
            <a:ext cx="622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17b9701a9be_0_8"/>
          <p:cNvSpPr txBox="1"/>
          <p:nvPr/>
        </p:nvSpPr>
        <p:spPr>
          <a:xfrm>
            <a:off x="1446400" y="2291250"/>
            <a:ext cx="3952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CLASIFICACIÓN: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El hiperplano mantiene la máxima distancia posible</a:t>
            </a:r>
            <a:endParaRPr sz="1800" b="1"/>
          </a:p>
        </p:txBody>
      </p:sp>
      <p:pic>
        <p:nvPicPr>
          <p:cNvPr id="310" name="Google Shape;310;g17b9701a9be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900" y="3669949"/>
            <a:ext cx="8396498" cy="3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17b9701a9be_0_8"/>
          <p:cNvSpPr txBox="1"/>
          <p:nvPr/>
        </p:nvSpPr>
        <p:spPr>
          <a:xfrm>
            <a:off x="6050475" y="2291250"/>
            <a:ext cx="3952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REGRESIÓN: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El hiperplano incluye a los puntos en la mínima distancia posible</a:t>
            </a:r>
            <a:endParaRPr sz="1800"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7b9701a9be_0_26"/>
          <p:cNvSpPr txBox="1">
            <a:spLocks noGrp="1"/>
          </p:cNvSpPr>
          <p:nvPr>
            <p:ph type="title"/>
          </p:nvPr>
        </p:nvSpPr>
        <p:spPr>
          <a:xfrm>
            <a:off x="1022350" y="905076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Clasificación (SVM)</a:t>
            </a:r>
            <a:endParaRPr/>
          </a:p>
        </p:txBody>
      </p:sp>
      <p:sp>
        <p:nvSpPr>
          <p:cNvPr id="317" name="Google Shape;317;g17b9701a9be_0_26"/>
          <p:cNvSpPr txBox="1"/>
          <p:nvPr/>
        </p:nvSpPr>
        <p:spPr>
          <a:xfrm>
            <a:off x="10280650" y="7089775"/>
            <a:ext cx="4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GB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9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17b9701a9be_0_26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g17b9701a9be_0_26"/>
          <p:cNvSpPr txBox="1">
            <a:spLocks noGrp="1"/>
          </p:cNvSpPr>
          <p:nvPr>
            <p:ph type="body" idx="1"/>
          </p:nvPr>
        </p:nvSpPr>
        <p:spPr>
          <a:xfrm>
            <a:off x="755650" y="430237"/>
            <a:ext cx="876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GB"/>
              <a:t>Data Science &amp; Machine Learning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/>
          </a:p>
        </p:txBody>
      </p:sp>
      <p:sp>
        <p:nvSpPr>
          <p:cNvPr id="320" name="Google Shape;320;g17b9701a9be_0_26"/>
          <p:cNvSpPr txBox="1"/>
          <p:nvPr/>
        </p:nvSpPr>
        <p:spPr>
          <a:xfrm>
            <a:off x="897050" y="1340150"/>
            <a:ext cx="622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17b9701a9be_0_26"/>
          <p:cNvSpPr txBox="1"/>
          <p:nvPr/>
        </p:nvSpPr>
        <p:spPr>
          <a:xfrm>
            <a:off x="3427600" y="1979400"/>
            <a:ext cx="395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¿Qué hiperplano es mejor?</a:t>
            </a:r>
            <a:endParaRPr sz="1800" b="1"/>
          </a:p>
        </p:txBody>
      </p:sp>
      <p:pic>
        <p:nvPicPr>
          <p:cNvPr id="322" name="Google Shape;322;g17b9701a9be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7238" y="3026175"/>
            <a:ext cx="6315724" cy="393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oogle Shape;327;p11"/>
          <p:cNvGrpSpPr/>
          <p:nvPr/>
        </p:nvGrpSpPr>
        <p:grpSpPr>
          <a:xfrm>
            <a:off x="626725" y="871350"/>
            <a:ext cx="9686290" cy="6558823"/>
            <a:chOff x="626725" y="871350"/>
            <a:chExt cx="9686290" cy="6558823"/>
          </a:xfrm>
        </p:grpSpPr>
        <p:sp>
          <p:nvSpPr>
            <p:cNvPr id="328" name="Google Shape;328;p11"/>
            <p:cNvSpPr/>
            <p:nvPr/>
          </p:nvSpPr>
          <p:spPr>
            <a:xfrm>
              <a:off x="626725" y="871350"/>
              <a:ext cx="9686290" cy="5114290"/>
            </a:xfrm>
            <a:custGeom>
              <a:avLst/>
              <a:gdLst/>
              <a:ahLst/>
              <a:cxnLst/>
              <a:rect l="l" t="t" r="r" b="b"/>
              <a:pathLst>
                <a:path w="9686290" h="5114290" extrusionOk="0">
                  <a:moveTo>
                    <a:pt x="9686099" y="5114099"/>
                  </a:moveTo>
                  <a:lnTo>
                    <a:pt x="0" y="5114099"/>
                  </a:lnTo>
                  <a:lnTo>
                    <a:pt x="0" y="0"/>
                  </a:lnTo>
                  <a:lnTo>
                    <a:pt x="9686099" y="0"/>
                  </a:lnTo>
                  <a:lnTo>
                    <a:pt x="9686099" y="51140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29" name="Google Shape;329;p1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769175" y="5360450"/>
              <a:ext cx="3103049" cy="20697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p1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25825" y="2341322"/>
              <a:ext cx="2091149" cy="2788199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331" name="Google Shape;331;p11"/>
          <p:cNvSpPr txBox="1"/>
          <p:nvPr/>
        </p:nvSpPr>
        <p:spPr>
          <a:xfrm>
            <a:off x="4689929" y="3205789"/>
            <a:ext cx="2972678" cy="1428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913764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Contacto: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800" b="0" i="0" u="sng" strike="noStrike" cap="none">
                <a:solidFill>
                  <a:srgbClr val="607D8B"/>
                </a:solidFill>
                <a:latin typeface="Verdana"/>
                <a:ea typeface="Verdana"/>
                <a:cs typeface="Verdana"/>
                <a:sym typeface="Verdan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luis@lubay.es</a:t>
            </a:r>
            <a:endParaRPr sz="28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>
            <a:spLocks noGrp="1"/>
          </p:cNvSpPr>
          <p:nvPr>
            <p:ph type="body" idx="1"/>
          </p:nvPr>
        </p:nvSpPr>
        <p:spPr>
          <a:xfrm>
            <a:off x="552414" y="2425700"/>
            <a:ext cx="6375435" cy="163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FFEA4F"/>
              </a:buClr>
              <a:buSzPts val="5500"/>
              <a:buFont typeface="Arial"/>
              <a:buNone/>
            </a:pPr>
            <a:r>
              <a:rPr lang="en-GB"/>
              <a:t>Data Science &amp; Machine Learning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"/>
          <p:cNvSpPr txBox="1">
            <a:spLocks noGrp="1"/>
          </p:cNvSpPr>
          <p:nvPr>
            <p:ph type="title"/>
          </p:nvPr>
        </p:nvSpPr>
        <p:spPr>
          <a:xfrm>
            <a:off x="831850" y="1501158"/>
            <a:ext cx="18288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dirty="0"/>
              <a:t>Índice</a:t>
            </a:r>
            <a:endParaRPr dirty="0"/>
          </a:p>
        </p:txBody>
      </p:sp>
      <p:sp>
        <p:nvSpPr>
          <p:cNvPr id="103" name="Google Shape;103;p4"/>
          <p:cNvSpPr txBox="1">
            <a:spLocks noGrp="1"/>
          </p:cNvSpPr>
          <p:nvPr>
            <p:ph type="body" idx="1"/>
          </p:nvPr>
        </p:nvSpPr>
        <p:spPr>
          <a:xfrm>
            <a:off x="831850" y="2299821"/>
            <a:ext cx="5638800" cy="234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AutoNum type="arabicPeriod"/>
            </a:pPr>
            <a:r>
              <a:rPr lang="en-GB" sz="2000"/>
              <a:t>Regresión</a:t>
            </a:r>
            <a:br>
              <a:rPr lang="en-GB" sz="2000"/>
            </a:br>
            <a:r>
              <a:rPr lang="en-GB" sz="2000"/>
              <a:t>	</a:t>
            </a:r>
            <a:r>
              <a:rPr lang="en-GB"/>
              <a:t>1.1 Regresión Simple vs Regresión Multiple</a:t>
            </a:r>
            <a:endParaRPr/>
          </a:p>
          <a:p>
            <a:pPr marL="457200" lvl="1" indent="0" algn="l" rtl="0">
              <a:lnSpc>
                <a:spcPct val="30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1.2 Regresión Lineal vs Regresión No Lineal</a:t>
            </a:r>
            <a:endParaRPr/>
          </a:p>
          <a:p>
            <a:pPr marL="457200" lvl="1" indent="0" algn="l" rtl="0">
              <a:lnSpc>
                <a:spcPct val="30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1.2 Regresión Lineal Simple</a:t>
            </a:r>
            <a:endParaRPr/>
          </a:p>
          <a:p>
            <a:pPr marL="457200" lvl="1" indent="0" algn="l" rtl="0">
              <a:lnSpc>
                <a:spcPct val="30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AutoNum type="arabicPeriod"/>
            </a:pPr>
            <a:r>
              <a:rPr lang="en-GB" sz="2000"/>
              <a:t>Prophet</a:t>
            </a:r>
            <a:br>
              <a:rPr lang="en-GB"/>
            </a:b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AutoNum type="arabicPeriod"/>
            </a:pPr>
            <a:r>
              <a:rPr lang="en-GB" sz="2000"/>
              <a:t>Neural Prophet</a:t>
            </a:r>
            <a:br>
              <a:rPr lang="en-GB" sz="2000"/>
            </a:br>
            <a:r>
              <a:rPr lang="en-GB" sz="2000"/>
              <a:t>	</a:t>
            </a:r>
            <a:endParaRPr/>
          </a:p>
        </p:txBody>
      </p:sp>
      <p:sp>
        <p:nvSpPr>
          <p:cNvPr id="104" name="Google Shape;104;p4"/>
          <p:cNvSpPr txBox="1">
            <a:spLocks noGrp="1"/>
          </p:cNvSpPr>
          <p:nvPr>
            <p:ph type="body" idx="2"/>
          </p:nvPr>
        </p:nvSpPr>
        <p:spPr>
          <a:xfrm>
            <a:off x="755650" y="669278"/>
            <a:ext cx="40386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-GB"/>
              <a:t>Data Science &amp; Machine Learning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 txBox="1">
            <a:spLocks noGrp="1"/>
          </p:cNvSpPr>
          <p:nvPr>
            <p:ph type="title"/>
          </p:nvPr>
        </p:nvSpPr>
        <p:spPr>
          <a:xfrm>
            <a:off x="1022350" y="894276"/>
            <a:ext cx="8763000" cy="609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Clasificación</a:t>
            </a:r>
            <a:endParaRPr/>
          </a:p>
        </p:txBody>
      </p:sp>
      <p:sp>
        <p:nvSpPr>
          <p:cNvPr id="110" name="Google Shape;110;p5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GB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9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5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5"/>
          <p:cNvSpPr txBox="1">
            <a:spLocks noGrp="1"/>
          </p:cNvSpPr>
          <p:nvPr>
            <p:ph type="body" idx="1"/>
          </p:nvPr>
        </p:nvSpPr>
        <p:spPr>
          <a:xfrm>
            <a:off x="755650" y="430237"/>
            <a:ext cx="8763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GB"/>
              <a:t>Data Science &amp; Machine Learning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/>
          </a:p>
        </p:txBody>
      </p:sp>
      <p:sp>
        <p:nvSpPr>
          <p:cNvPr id="113" name="Google Shape;113;p5"/>
          <p:cNvSpPr txBox="1"/>
          <p:nvPr/>
        </p:nvSpPr>
        <p:spPr>
          <a:xfrm>
            <a:off x="705550" y="1977675"/>
            <a:ext cx="4698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La regresión modela la relación entre una variable independiente (Y)  y una o más variables independientes (X)</a:t>
            </a:r>
            <a:endParaRPr sz="1800" b="1" i="0" u="none" strike="noStrike" cap="non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5"/>
          <p:cNvSpPr txBox="1"/>
          <p:nvPr/>
        </p:nvSpPr>
        <p:spPr>
          <a:xfrm>
            <a:off x="705550" y="3365600"/>
            <a:ext cx="4698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Y es una variable </a:t>
            </a:r>
            <a:r>
              <a:rPr lang="en-GB" sz="1800" b="1">
                <a:solidFill>
                  <a:schemeClr val="dk1"/>
                </a:solidFill>
                <a:highlight>
                  <a:srgbClr val="FFFFFF"/>
                </a:highlight>
              </a:rPr>
              <a:t>cualitativa.</a:t>
            </a:r>
            <a:endParaRPr sz="1800" b="1" i="0" u="none" strike="noStrike" cap="non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"/>
          <p:cNvSpPr txBox="1"/>
          <p:nvPr/>
        </p:nvSpPr>
        <p:spPr>
          <a:xfrm>
            <a:off x="705550" y="4374250"/>
            <a:ext cx="46983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sng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Regresión </a:t>
            </a:r>
            <a:r>
              <a:rPr lang="en-GB" sz="1800" b="1" u="sng">
                <a:solidFill>
                  <a:schemeClr val="dk1"/>
                </a:solidFill>
                <a:highlight>
                  <a:srgbClr val="FFFFFF"/>
                </a:highlight>
              </a:rPr>
              <a:t>vs Clasificación</a:t>
            </a:r>
            <a:r>
              <a:rPr lang="en-GB" sz="1800" b="1" i="0" u="sng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endParaRPr sz="1800" b="1" i="0" u="sng" strike="noStrike" cap="non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>
                <a:solidFill>
                  <a:schemeClr val="dk1"/>
                </a:solidFill>
                <a:highlight>
                  <a:srgbClr val="FFFFFF"/>
                </a:highlight>
              </a:rPr>
              <a:t>En clasificación Y es nominal u ordinal (NO importa la escala)</a:t>
            </a:r>
            <a:endParaRPr sz="18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>
                <a:solidFill>
                  <a:schemeClr val="dk1"/>
                </a:solidFill>
                <a:highlight>
                  <a:srgbClr val="FFFFFF"/>
                </a:highlight>
              </a:rPr>
              <a:t>En regresión Y es continua o discreta.</a:t>
            </a:r>
            <a:endParaRPr sz="18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>
                <a:solidFill>
                  <a:schemeClr val="dk1"/>
                </a:solidFill>
                <a:highlight>
                  <a:srgbClr val="FFFFFF"/>
                </a:highlight>
              </a:rPr>
              <a:t>(SÍ importa la escala</a:t>
            </a:r>
            <a:endParaRPr sz="1800" b="1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16" name="Google Shape;116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6250" y="1961351"/>
            <a:ext cx="5099050" cy="3824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4e7b7dd7e9_0_3"/>
          <p:cNvSpPr txBox="1">
            <a:spLocks noGrp="1"/>
          </p:cNvSpPr>
          <p:nvPr>
            <p:ph type="title"/>
          </p:nvPr>
        </p:nvSpPr>
        <p:spPr>
          <a:xfrm>
            <a:off x="1022350" y="894276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Clasificación</a:t>
            </a:r>
            <a:endParaRPr/>
          </a:p>
        </p:txBody>
      </p:sp>
      <p:sp>
        <p:nvSpPr>
          <p:cNvPr id="122" name="Google Shape;122;g14e7b7dd7e9_0_3"/>
          <p:cNvSpPr txBox="1"/>
          <p:nvPr/>
        </p:nvSpPr>
        <p:spPr>
          <a:xfrm>
            <a:off x="10280650" y="7089775"/>
            <a:ext cx="4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GB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9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g14e7b7dd7e9_0_3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" name="Google Shape;124;g14e7b7dd7e9_0_3"/>
          <p:cNvSpPr txBox="1">
            <a:spLocks noGrp="1"/>
          </p:cNvSpPr>
          <p:nvPr>
            <p:ph type="body" idx="1"/>
          </p:nvPr>
        </p:nvSpPr>
        <p:spPr>
          <a:xfrm>
            <a:off x="755650" y="430237"/>
            <a:ext cx="876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GB"/>
              <a:t>Data Science &amp; Machine Learning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/>
          </a:p>
        </p:txBody>
      </p:sp>
      <p:sp>
        <p:nvSpPr>
          <p:cNvPr id="125" name="Google Shape;125;g14e7b7dd7e9_0_3"/>
          <p:cNvSpPr txBox="1"/>
          <p:nvPr/>
        </p:nvSpPr>
        <p:spPr>
          <a:xfrm>
            <a:off x="705550" y="2672900"/>
            <a:ext cx="46983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>
                <a:solidFill>
                  <a:schemeClr val="dk1"/>
                </a:solidFill>
                <a:highlight>
                  <a:srgbClr val="FFFFFF"/>
                </a:highlight>
              </a:rPr>
              <a:t>Ejemplos:</a:t>
            </a:r>
            <a:endParaRPr sz="18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 b="1">
                <a:solidFill>
                  <a:schemeClr val="dk1"/>
                </a:solidFill>
                <a:highlight>
                  <a:srgbClr val="FFFFFF"/>
                </a:highlight>
              </a:rPr>
              <a:t>Transacciones online (Fraudulentas o no)</a:t>
            </a:r>
            <a:endParaRPr sz="18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 b="1">
                <a:solidFill>
                  <a:schemeClr val="dk1"/>
                </a:solidFill>
                <a:highlight>
                  <a:srgbClr val="FFFFFF"/>
                </a:highlight>
              </a:rPr>
              <a:t>Hipotecas (Aprobadas o no)</a:t>
            </a:r>
            <a:endParaRPr sz="18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 b="1">
                <a:solidFill>
                  <a:schemeClr val="dk1"/>
                </a:solidFill>
                <a:highlight>
                  <a:srgbClr val="FFFFFF"/>
                </a:highlight>
              </a:rPr>
              <a:t>Tipo de cliente (Alto, medio y bajo potencial)</a:t>
            </a:r>
            <a:endParaRPr sz="18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 b="1">
                <a:solidFill>
                  <a:schemeClr val="dk1"/>
                </a:solidFill>
                <a:highlight>
                  <a:srgbClr val="FFFFFF"/>
                </a:highlight>
              </a:rPr>
              <a:t>Predicción de enfermedades (Riesgo alto, medio, bajo e inexistente)</a:t>
            </a:r>
            <a:endParaRPr sz="1800" b="1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26" name="Google Shape;126;g14e7b7dd7e9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6250" y="1961351"/>
            <a:ext cx="5099050" cy="3824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4e7b7dd7e9_0_14"/>
          <p:cNvSpPr txBox="1">
            <a:spLocks noGrp="1"/>
          </p:cNvSpPr>
          <p:nvPr>
            <p:ph type="title"/>
          </p:nvPr>
        </p:nvSpPr>
        <p:spPr>
          <a:xfrm>
            <a:off x="1022350" y="894276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Clasificación</a:t>
            </a:r>
            <a:endParaRPr/>
          </a:p>
        </p:txBody>
      </p:sp>
      <p:sp>
        <p:nvSpPr>
          <p:cNvPr id="132" name="Google Shape;132;g14e7b7dd7e9_0_14"/>
          <p:cNvSpPr txBox="1"/>
          <p:nvPr/>
        </p:nvSpPr>
        <p:spPr>
          <a:xfrm>
            <a:off x="10280650" y="7089775"/>
            <a:ext cx="4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GB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9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g14e7b7dd7e9_0_14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" name="Google Shape;134;g14e7b7dd7e9_0_14"/>
          <p:cNvSpPr txBox="1">
            <a:spLocks noGrp="1"/>
          </p:cNvSpPr>
          <p:nvPr>
            <p:ph type="body" idx="1"/>
          </p:nvPr>
        </p:nvSpPr>
        <p:spPr>
          <a:xfrm>
            <a:off x="755650" y="430237"/>
            <a:ext cx="876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GB"/>
              <a:t>Data Science &amp; Machine Learning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/>
          </a:p>
        </p:txBody>
      </p:sp>
      <p:sp>
        <p:nvSpPr>
          <p:cNvPr id="135" name="Google Shape;135;g14e7b7dd7e9_0_14"/>
          <p:cNvSpPr txBox="1"/>
          <p:nvPr/>
        </p:nvSpPr>
        <p:spPr>
          <a:xfrm>
            <a:off x="705550" y="2672900"/>
            <a:ext cx="46983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highlight>
                  <a:srgbClr val="FFFFFF"/>
                </a:highlight>
              </a:rPr>
              <a:t>Modelos de clasificación:</a:t>
            </a:r>
            <a:endParaRPr sz="18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 b="1">
                <a:solidFill>
                  <a:schemeClr val="dk1"/>
                </a:solidFill>
                <a:highlight>
                  <a:srgbClr val="FFFFFF"/>
                </a:highlight>
              </a:rPr>
              <a:t>LPM</a:t>
            </a:r>
            <a:endParaRPr sz="18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 b="1">
                <a:solidFill>
                  <a:schemeClr val="dk1"/>
                </a:solidFill>
                <a:highlight>
                  <a:srgbClr val="FFFFFF"/>
                </a:highlight>
              </a:rPr>
              <a:t>Regresión logística</a:t>
            </a:r>
            <a:endParaRPr sz="18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 b="1">
                <a:solidFill>
                  <a:schemeClr val="dk1"/>
                </a:solidFill>
                <a:highlight>
                  <a:srgbClr val="FFFFFF"/>
                </a:highlight>
              </a:rPr>
              <a:t>KNN</a:t>
            </a:r>
            <a:endParaRPr sz="18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 b="1">
                <a:solidFill>
                  <a:schemeClr val="dk1"/>
                </a:solidFill>
                <a:highlight>
                  <a:srgbClr val="FFFFFF"/>
                </a:highlight>
              </a:rPr>
              <a:t>SVM</a:t>
            </a:r>
            <a:endParaRPr sz="18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 b="1">
                <a:solidFill>
                  <a:schemeClr val="dk1"/>
                </a:solidFill>
                <a:highlight>
                  <a:srgbClr val="FFFFFF"/>
                </a:highlight>
              </a:rPr>
              <a:t>Decission Tree</a:t>
            </a:r>
            <a:endParaRPr sz="18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 b="1">
                <a:solidFill>
                  <a:schemeClr val="dk1"/>
                </a:solidFill>
                <a:highlight>
                  <a:srgbClr val="FFFFFF"/>
                </a:highlight>
              </a:rPr>
              <a:t>Random Forest</a:t>
            </a:r>
            <a:endParaRPr sz="1800" b="1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36" name="Google Shape;136;g14e7b7dd7e9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6250" y="1961351"/>
            <a:ext cx="5099050" cy="3824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g14e7b7dd7e9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300" y="2105975"/>
            <a:ext cx="5696849" cy="358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14e7b7dd7e9_0_23"/>
          <p:cNvSpPr txBox="1">
            <a:spLocks noGrp="1"/>
          </p:cNvSpPr>
          <p:nvPr>
            <p:ph type="title"/>
          </p:nvPr>
        </p:nvSpPr>
        <p:spPr>
          <a:xfrm>
            <a:off x="1022350" y="894276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Clasificación (LPM)</a:t>
            </a:r>
            <a:endParaRPr/>
          </a:p>
        </p:txBody>
      </p:sp>
      <p:sp>
        <p:nvSpPr>
          <p:cNvPr id="143" name="Google Shape;143;g14e7b7dd7e9_0_23"/>
          <p:cNvSpPr txBox="1"/>
          <p:nvPr/>
        </p:nvSpPr>
        <p:spPr>
          <a:xfrm>
            <a:off x="10280650" y="7089775"/>
            <a:ext cx="4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GB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9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14e7b7dd7e9_0_23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" name="Google Shape;145;g14e7b7dd7e9_0_23"/>
          <p:cNvSpPr txBox="1">
            <a:spLocks noGrp="1"/>
          </p:cNvSpPr>
          <p:nvPr>
            <p:ph type="body" idx="1"/>
          </p:nvPr>
        </p:nvSpPr>
        <p:spPr>
          <a:xfrm>
            <a:off x="755650" y="430237"/>
            <a:ext cx="876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GB"/>
              <a:t>Data Science &amp; Machine Learning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/>
          </a:p>
        </p:txBody>
      </p:sp>
      <p:sp>
        <p:nvSpPr>
          <p:cNvPr id="146" name="Google Shape;146;g14e7b7dd7e9_0_23"/>
          <p:cNvSpPr txBox="1"/>
          <p:nvPr/>
        </p:nvSpPr>
        <p:spPr>
          <a:xfrm>
            <a:off x="651525" y="2105975"/>
            <a:ext cx="46983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highlight>
                  <a:srgbClr val="FFFFFF"/>
                </a:highlight>
              </a:rPr>
              <a:t>Para variables de 2 categorías (0 y 1).</a:t>
            </a:r>
            <a:endParaRPr sz="18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highlight>
                  <a:srgbClr val="FFFFFF"/>
                </a:highlight>
              </a:rPr>
              <a:t>Podemos usar una regresión lineal para calcular la probabilidad de que pertenezca a cada grupo.</a:t>
            </a:r>
            <a:endParaRPr sz="18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g14e7b7dd7e9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300" y="2105975"/>
            <a:ext cx="5696849" cy="358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14e7b7dd7e9_0_53"/>
          <p:cNvSpPr txBox="1">
            <a:spLocks noGrp="1"/>
          </p:cNvSpPr>
          <p:nvPr>
            <p:ph type="title"/>
          </p:nvPr>
        </p:nvSpPr>
        <p:spPr>
          <a:xfrm>
            <a:off x="1022350" y="894276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Clasificación (LPM)</a:t>
            </a:r>
            <a:endParaRPr/>
          </a:p>
        </p:txBody>
      </p:sp>
      <p:sp>
        <p:nvSpPr>
          <p:cNvPr id="153" name="Google Shape;153;g14e7b7dd7e9_0_53"/>
          <p:cNvSpPr txBox="1"/>
          <p:nvPr/>
        </p:nvSpPr>
        <p:spPr>
          <a:xfrm>
            <a:off x="10280650" y="7089775"/>
            <a:ext cx="4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GB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9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14e7b7dd7e9_0_53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" name="Google Shape;155;g14e7b7dd7e9_0_53"/>
          <p:cNvSpPr txBox="1">
            <a:spLocks noGrp="1"/>
          </p:cNvSpPr>
          <p:nvPr>
            <p:ph type="body" idx="1"/>
          </p:nvPr>
        </p:nvSpPr>
        <p:spPr>
          <a:xfrm>
            <a:off x="755650" y="430237"/>
            <a:ext cx="876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GB"/>
              <a:t>Data Science &amp; Machine Learning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/>
          </a:p>
        </p:txBody>
      </p:sp>
      <p:sp>
        <p:nvSpPr>
          <p:cNvPr id="156" name="Google Shape;156;g14e7b7dd7e9_0_53"/>
          <p:cNvSpPr txBox="1"/>
          <p:nvPr/>
        </p:nvSpPr>
        <p:spPr>
          <a:xfrm>
            <a:off x="651525" y="2105975"/>
            <a:ext cx="46983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highlight>
                  <a:srgbClr val="FFFFFF"/>
                </a:highlight>
              </a:rPr>
              <a:t>Para variables de 2 categorías (0 y 1).</a:t>
            </a:r>
            <a:endParaRPr sz="18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highlight>
                  <a:srgbClr val="FFFFFF"/>
                </a:highlight>
              </a:rPr>
              <a:t>Podemos usar una regresión lineal para calcular la probabilidad de que pertenezca a cada grupo.</a:t>
            </a:r>
            <a:endParaRPr sz="18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highlight>
                  <a:srgbClr val="FFFFFF"/>
                </a:highlight>
              </a:rPr>
              <a:t>Definimos una probabilidad límite.</a:t>
            </a:r>
            <a:endParaRPr sz="18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cxnSp>
        <p:nvCxnSpPr>
          <p:cNvPr id="157" name="Google Shape;157;g14e7b7dd7e9_0_53"/>
          <p:cNvCxnSpPr/>
          <p:nvPr/>
        </p:nvCxnSpPr>
        <p:spPr>
          <a:xfrm>
            <a:off x="5652425" y="4117725"/>
            <a:ext cx="4171800" cy="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g14e7b7dd7e9_0_53"/>
          <p:cNvSpPr/>
          <p:nvPr/>
        </p:nvSpPr>
        <p:spPr>
          <a:xfrm>
            <a:off x="5738900" y="4303433"/>
            <a:ext cx="1469825" cy="311475"/>
          </a:xfrm>
          <a:custGeom>
            <a:avLst/>
            <a:gdLst/>
            <a:ahLst/>
            <a:cxnLst/>
            <a:rect l="l" t="t" r="r" b="b"/>
            <a:pathLst>
              <a:path w="58793" h="12459" extrusionOk="0">
                <a:moveTo>
                  <a:pt x="58793" y="1219"/>
                </a:moveTo>
                <a:cubicBezTo>
                  <a:pt x="54326" y="1147"/>
                  <a:pt x="41789" y="-1087"/>
                  <a:pt x="31990" y="786"/>
                </a:cubicBezTo>
                <a:cubicBezTo>
                  <a:pt x="22191" y="2659"/>
                  <a:pt x="5332" y="10514"/>
                  <a:pt x="0" y="12459"/>
                </a:cubicBezTo>
              </a:path>
            </a:pathLst>
          </a:cu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59" name="Google Shape;159;g14e7b7dd7e9_0_53"/>
          <p:cNvSpPr/>
          <p:nvPr/>
        </p:nvSpPr>
        <p:spPr>
          <a:xfrm rot="10800000" flipH="1">
            <a:off x="5792925" y="3735049"/>
            <a:ext cx="2032915" cy="276901"/>
          </a:xfrm>
          <a:custGeom>
            <a:avLst/>
            <a:gdLst/>
            <a:ahLst/>
            <a:cxnLst/>
            <a:rect l="l" t="t" r="r" b="b"/>
            <a:pathLst>
              <a:path w="58793" h="12459" extrusionOk="0">
                <a:moveTo>
                  <a:pt x="58793" y="1219"/>
                </a:moveTo>
                <a:cubicBezTo>
                  <a:pt x="54326" y="1147"/>
                  <a:pt x="41789" y="-1087"/>
                  <a:pt x="31990" y="786"/>
                </a:cubicBezTo>
                <a:cubicBezTo>
                  <a:pt x="22191" y="2659"/>
                  <a:pt x="5332" y="10514"/>
                  <a:pt x="0" y="12459"/>
                </a:cubicBezTo>
              </a:path>
            </a:pathLst>
          </a:custGeom>
          <a:noFill/>
          <a:ln w="38100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sp>
      <p:cxnSp>
        <p:nvCxnSpPr>
          <p:cNvPr id="160" name="Google Shape;160;g14e7b7dd7e9_0_53"/>
          <p:cNvCxnSpPr/>
          <p:nvPr/>
        </p:nvCxnSpPr>
        <p:spPr>
          <a:xfrm rot="10800000" flipH="1">
            <a:off x="7605550" y="3015225"/>
            <a:ext cx="1913100" cy="1102500"/>
          </a:xfrm>
          <a:prstGeom prst="straightConnector1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161;g14e7b7dd7e9_0_53"/>
          <p:cNvCxnSpPr/>
          <p:nvPr/>
        </p:nvCxnSpPr>
        <p:spPr>
          <a:xfrm rot="10800000" flipH="1">
            <a:off x="5738888" y="4117725"/>
            <a:ext cx="1913100" cy="11025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0143D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647</Words>
  <Application>Microsoft Office PowerPoint</Application>
  <PresentationFormat>Personalizado</PresentationFormat>
  <Paragraphs>144</Paragraphs>
  <Slides>24</Slides>
  <Notes>24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9" baseType="lpstr">
      <vt:lpstr>Calibri</vt:lpstr>
      <vt:lpstr>Montserrat</vt:lpstr>
      <vt:lpstr>Arial</vt:lpstr>
      <vt:lpstr>Verdana</vt:lpstr>
      <vt:lpstr>Office Theme</vt:lpstr>
      <vt:lpstr>Presentación de PowerPoint</vt:lpstr>
      <vt:lpstr>Presentación de PowerPoint</vt:lpstr>
      <vt:lpstr>Presentación de PowerPoint</vt:lpstr>
      <vt:lpstr>Índice</vt:lpstr>
      <vt:lpstr>Clasificación</vt:lpstr>
      <vt:lpstr>Clasificación</vt:lpstr>
      <vt:lpstr>Clasificación</vt:lpstr>
      <vt:lpstr>Clasificación (LPM)</vt:lpstr>
      <vt:lpstr>Clasificación (LPM)</vt:lpstr>
      <vt:lpstr>Clasificación (LPM)</vt:lpstr>
      <vt:lpstr>Clasificación (LPM)</vt:lpstr>
      <vt:lpstr>Clasificación (LPM)</vt:lpstr>
      <vt:lpstr>Clasificación (LPM)</vt:lpstr>
      <vt:lpstr>Clasificación (Regresión Logísitca)</vt:lpstr>
      <vt:lpstr>Clasificación (KNN)</vt:lpstr>
      <vt:lpstr>Clasificación (KNN)</vt:lpstr>
      <vt:lpstr>Clasificación (KNN)</vt:lpstr>
      <vt:lpstr>Regresión (KNN)</vt:lpstr>
      <vt:lpstr>Regresión (KNN)</vt:lpstr>
      <vt:lpstr>SVM</vt:lpstr>
      <vt:lpstr>SVM</vt:lpstr>
      <vt:lpstr>Clasificación (SVM)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Sastre Roca Luis</cp:lastModifiedBy>
  <cp:revision>1</cp:revision>
  <dcterms:created xsi:type="dcterms:W3CDTF">2021-05-28T10:18:10Z</dcterms:created>
  <dcterms:modified xsi:type="dcterms:W3CDTF">2022-11-01T19:25:41Z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2021-05-28T00:00:00Z</vt:filetime>
  </property>
  <property fmtid="{D5CDD505-2E9C-101B-9397-08002B2CF9AE}" pid="3" name="Creator">
    <vt:lpwstr>Adobe Illustrator 25.2 (Macintosh)</vt:lpwstr>
  </property>
  <property fmtid="{D5CDD505-2E9C-101B-9397-08002B2CF9AE}" pid="4" name="LastSaved">
    <vt:filetime>2021-05-28T00:00:00Z</vt:filetime>
  </property>
  <property fmtid="{D5CDD505-2E9C-101B-9397-08002B2CF9AE}" pid="5" name="ContentTypeId">
    <vt:lpwstr>0x010100A48F8B34F038034C9212CF433E252545</vt:lpwstr>
  </property>
  <property fmtid="{D5CDD505-2E9C-101B-9397-08002B2CF9AE}" pid="6" name="MediaServiceImageTags">
    <vt:lpwstr/>
  </property>
</Properties>
</file>